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97" r:id="rId2"/>
    <p:sldId id="373" r:id="rId3"/>
    <p:sldId id="374" r:id="rId4"/>
    <p:sldId id="375" r:id="rId5"/>
    <p:sldId id="378" r:id="rId6"/>
    <p:sldId id="357" r:id="rId7"/>
    <p:sldId id="257" r:id="rId8"/>
    <p:sldId id="353" r:id="rId9"/>
    <p:sldId id="376" r:id="rId10"/>
    <p:sldId id="377" r:id="rId11"/>
    <p:sldId id="379" r:id="rId12"/>
    <p:sldId id="380" r:id="rId13"/>
    <p:sldId id="381" r:id="rId14"/>
    <p:sldId id="37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00CC66"/>
    <a:srgbClr val="F4F1F4"/>
    <a:srgbClr val="FFFFFF"/>
    <a:srgbClr val="D1C7CB"/>
    <a:srgbClr val="FDFDFD"/>
    <a:srgbClr val="E6E0EC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48"/>
    <p:restoredTop sz="93810"/>
  </p:normalViewPr>
  <p:slideViewPr>
    <p:cSldViewPr snapToGrid="0" snapToObjects="1">
      <p:cViewPr varScale="1">
        <p:scale>
          <a:sx n="120" d="100"/>
          <a:sy n="120" d="100"/>
        </p:scale>
        <p:origin x="24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4CAE4-3DB9-0A40-9677-E79FB2088D5B}" type="datetimeFigureOut">
              <a:rPr lang="en-US" smtClean="0"/>
              <a:t>2/1/23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FF0D8-E6DB-ED4A-8410-4468D3605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7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964F-4D57-EC47-8F2B-FA80DCF9A6B7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40F4-9138-0F40-B6D9-20DEFA29D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3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964F-4D57-EC47-8F2B-FA80DCF9A6B7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40F4-9138-0F40-B6D9-20DEFA29D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60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964F-4D57-EC47-8F2B-FA80DCF9A6B7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40F4-9138-0F40-B6D9-20DEFA29D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964F-4D57-EC47-8F2B-FA80DCF9A6B7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40F4-9138-0F40-B6D9-20DEFA29D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70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964F-4D57-EC47-8F2B-FA80DCF9A6B7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40F4-9138-0F40-B6D9-20DEFA29D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98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964F-4D57-EC47-8F2B-FA80DCF9A6B7}" type="datetimeFigureOut">
              <a:rPr lang="en-US" smtClean="0"/>
              <a:t>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40F4-9138-0F40-B6D9-20DEFA29D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63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964F-4D57-EC47-8F2B-FA80DCF9A6B7}" type="datetimeFigureOut">
              <a:rPr lang="en-US" smtClean="0"/>
              <a:t>2/1/23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40F4-9138-0F40-B6D9-20DEFA29D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9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964F-4D57-EC47-8F2B-FA80DCF9A6B7}" type="datetimeFigureOut">
              <a:rPr lang="en-US" smtClean="0"/>
              <a:t>2/1/23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40F4-9138-0F40-B6D9-20DEFA29D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1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964F-4D57-EC47-8F2B-FA80DCF9A6B7}" type="datetimeFigureOut">
              <a:rPr lang="en-US" smtClean="0"/>
              <a:t>2/1/23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40F4-9138-0F40-B6D9-20DEFA29D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03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964F-4D57-EC47-8F2B-FA80DCF9A6B7}" type="datetimeFigureOut">
              <a:rPr lang="en-US" smtClean="0"/>
              <a:t>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40F4-9138-0F40-B6D9-20DEFA29D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4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964F-4D57-EC47-8F2B-FA80DCF9A6B7}" type="datetimeFigureOut">
              <a:rPr lang="en-US" smtClean="0"/>
              <a:t>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40F4-9138-0F40-B6D9-20DEFA29D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76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7964F-4D57-EC47-8F2B-FA80DCF9A6B7}" type="datetimeFigureOut">
              <a:rPr lang="en-US" smtClean="0"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940F4-9138-0F40-B6D9-20DEFA29D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9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753" y="1594884"/>
            <a:ext cx="7945149" cy="2286000"/>
          </a:xfrm>
          <a:solidFill>
            <a:srgbClr val="00CC66">
              <a:alpha val="40000"/>
            </a:srgbClr>
          </a:solidFill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Research for Policy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”Rightful Place of Science”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2 February 2023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ASU’s Barrett &amp; O’Connor Center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Washington, DC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5526784"/>
            <a:ext cx="9144001" cy="1323789"/>
          </a:xfrm>
          <a:prstGeom prst="rect">
            <a:avLst/>
          </a:prstGeom>
          <a:solidFill>
            <a:srgbClr val="F4F1F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51" y="5488263"/>
            <a:ext cx="4529242" cy="123195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26784"/>
            <a:ext cx="4253023" cy="1331216"/>
          </a:xfrm>
          <a:solidFill>
            <a:srgbClr val="7030A0">
              <a:alpha val="40000"/>
            </a:srgbClr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Robert Cook-Deegan</a:t>
            </a:r>
          </a:p>
        </p:txBody>
      </p:sp>
    </p:spTree>
    <p:extLst>
      <p:ext uri="{BB962C8B-B14F-4D97-AF65-F5344CB8AC3E}">
        <p14:creationId xmlns:p14="http://schemas.microsoft.com/office/powerpoint/2010/main" val="2657254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7B581-902A-8130-2466-DF9A11BF2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Payer incentives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021EB-21AE-8F0A-CA3C-A9B1817E6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Medicare (and federal health programs): Congress</a:t>
            </a:r>
          </a:p>
          <a:p>
            <a:r>
              <a:rPr lang="en-US" dirty="0"/>
              <a:t>Centers for Medicare and Medicaid Services</a:t>
            </a:r>
          </a:p>
          <a:p>
            <a:r>
              <a:rPr lang="en-US" dirty="0"/>
              <a:t>Private payers</a:t>
            </a:r>
          </a:p>
        </p:txBody>
      </p:sp>
    </p:spTree>
    <p:extLst>
      <p:ext uri="{BB962C8B-B14F-4D97-AF65-F5344CB8AC3E}">
        <p14:creationId xmlns:p14="http://schemas.microsoft.com/office/powerpoint/2010/main" val="1427486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74808-6673-9E85-0A51-2676671D2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Can genes be patented?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DF3DC-A15B-5D73-DAB1-D84795B3C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6860"/>
          </a:xfrm>
        </p:spPr>
        <p:txBody>
          <a:bodyPr>
            <a:normAutofit/>
          </a:bodyPr>
          <a:lstStyle/>
          <a:p>
            <a:r>
              <a:rPr lang="en-US" dirty="0"/>
              <a:t>Supreme Court decisions 2010-2015</a:t>
            </a:r>
          </a:p>
          <a:p>
            <a:r>
              <a:rPr lang="en-US" i="1" dirty="0"/>
              <a:t>Mayo</a:t>
            </a:r>
            <a:r>
              <a:rPr lang="en-US" dirty="0"/>
              <a:t> (2012) and </a:t>
            </a:r>
            <a:r>
              <a:rPr lang="en-US" i="1" dirty="0"/>
              <a:t>Myriad</a:t>
            </a:r>
            <a:r>
              <a:rPr lang="en-US" dirty="0"/>
              <a:t> (2013)</a:t>
            </a:r>
          </a:p>
          <a:p>
            <a:r>
              <a:rPr lang="en-US" dirty="0"/>
              <a:t>Pushback</a:t>
            </a:r>
          </a:p>
          <a:p>
            <a:r>
              <a:rPr lang="en-US" dirty="0"/>
              <a:t>Coons-Tillis 2019 “Patent Restoration Act”</a:t>
            </a:r>
          </a:p>
          <a:p>
            <a:r>
              <a:rPr lang="en-US" dirty="0"/>
              <a:t>Pledged in Oct 2022 to act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AE8E2-DDD0-06BF-DC76-7CA31A41BCAD}"/>
              </a:ext>
            </a:extLst>
          </p:cNvPr>
          <p:cNvSpPr txBox="1"/>
          <p:nvPr/>
        </p:nvSpPr>
        <p:spPr>
          <a:xfrm>
            <a:off x="1159335" y="4934633"/>
            <a:ext cx="6825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Our role: history, analysis, synthesis</a:t>
            </a:r>
          </a:p>
        </p:txBody>
      </p:sp>
    </p:spTree>
    <p:extLst>
      <p:ext uri="{BB962C8B-B14F-4D97-AF65-F5344CB8AC3E}">
        <p14:creationId xmlns:p14="http://schemas.microsoft.com/office/powerpoint/2010/main" val="2041891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C5012-FB73-4C89-1EAA-719A8B6BD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Inclusion of under-represented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83771-5110-3753-2BB4-A4726B87F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Black and African American</a:t>
            </a:r>
          </a:p>
          <a:p>
            <a:r>
              <a:rPr lang="en-US" dirty="0"/>
              <a:t>Latino/Hispanic</a:t>
            </a:r>
          </a:p>
          <a:p>
            <a:r>
              <a:rPr lang="en-US" dirty="0"/>
              <a:t>Indigenous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800" dirty="0">
                <a:solidFill>
                  <a:srgbClr val="7030A0"/>
                </a:solidFill>
              </a:rPr>
              <a:t>Reasons for under-</a:t>
            </a:r>
            <a:r>
              <a:rPr lang="en-US" sz="2800" dirty="0" err="1">
                <a:solidFill>
                  <a:srgbClr val="7030A0"/>
                </a:solidFill>
              </a:rPr>
              <a:t>repsentation</a:t>
            </a:r>
            <a:r>
              <a:rPr lang="en-US" sz="2800" dirty="0">
                <a:solidFill>
                  <a:srgbClr val="7030A0"/>
                </a:solidFill>
              </a:rPr>
              <a:t> are access to care and participation in research (social factors)</a:t>
            </a:r>
          </a:p>
          <a:p>
            <a:r>
              <a:rPr lang="en-US" sz="2800" dirty="0">
                <a:solidFill>
                  <a:srgbClr val="7030A0"/>
                </a:solidFill>
              </a:rPr>
              <a:t>Risk assessment is inherited DNA changes (biological factors)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53F9C9-86F1-9ED4-7139-CBE14CEB4F87}"/>
              </a:ext>
            </a:extLst>
          </p:cNvPr>
          <p:cNvSpPr txBox="1"/>
          <p:nvPr/>
        </p:nvSpPr>
        <p:spPr>
          <a:xfrm>
            <a:off x="712381" y="6126163"/>
            <a:ext cx="8108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Our role: publication, education, networking to groups</a:t>
            </a:r>
          </a:p>
        </p:txBody>
      </p:sp>
    </p:spTree>
    <p:extLst>
      <p:ext uri="{BB962C8B-B14F-4D97-AF65-F5344CB8AC3E}">
        <p14:creationId xmlns:p14="http://schemas.microsoft.com/office/powerpoint/2010/main" val="1861832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BF40E-1339-43BF-4462-854CF975C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Work with experts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8F358-0F50-42F9-6012-6496782B1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What’s the message?</a:t>
            </a:r>
          </a:p>
          <a:p>
            <a:r>
              <a:rPr lang="en-US" dirty="0"/>
              <a:t>Who needs to hear it?</a:t>
            </a:r>
          </a:p>
          <a:p>
            <a:r>
              <a:rPr lang="en-US" dirty="0"/>
              <a:t>What should they do about it?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Our role: collaboration with </a:t>
            </a:r>
            <a:r>
              <a:rPr lang="en-US" dirty="0" err="1">
                <a:solidFill>
                  <a:srgbClr val="FF0000"/>
                </a:solidFill>
              </a:rPr>
              <a:t>Burness</a:t>
            </a:r>
            <a:r>
              <a:rPr lang="en-US" dirty="0">
                <a:solidFill>
                  <a:srgbClr val="FF0000"/>
                </a:solidFill>
              </a:rPr>
              <a:t>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710600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C4AC9-A872-1341-3336-F28F6E080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</a:t>
            </a:r>
            <a:r>
              <a:rPr lang="en-US" dirty="0" err="1"/>
              <a:t>Heilmeier’s</a:t>
            </a:r>
            <a:r>
              <a:rPr lang="en-US" dirty="0"/>
              <a:t> Catechism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23408-8AD4-DDD0-BF82-F5CB0BBCF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is the problem you’re trying to solve?</a:t>
            </a:r>
          </a:p>
          <a:p>
            <a:pPr lvl="1"/>
            <a:r>
              <a:rPr lang="en-US" dirty="0"/>
              <a:t>Describe it with absolutely no jargon</a:t>
            </a:r>
          </a:p>
          <a:p>
            <a:r>
              <a:rPr lang="en-US" dirty="0"/>
              <a:t>Why is it important? (Why should I care?)</a:t>
            </a:r>
          </a:p>
          <a:p>
            <a:r>
              <a:rPr lang="en-US" dirty="0"/>
              <a:t>What options do you propose?</a:t>
            </a:r>
          </a:p>
          <a:p>
            <a:r>
              <a:rPr lang="en-US" dirty="0"/>
              <a:t>How is that different from what happens now?</a:t>
            </a:r>
          </a:p>
          <a:p>
            <a:r>
              <a:rPr lang="en-US" dirty="0"/>
              <a:t>What are the pros and cons of each option?</a:t>
            </a:r>
          </a:p>
          <a:p>
            <a:r>
              <a:rPr lang="en-US" dirty="0"/>
              <a:t>Who will support and who will oppose each option?</a:t>
            </a:r>
          </a:p>
          <a:p>
            <a:r>
              <a:rPr lang="en-US" dirty="0"/>
              <a:t>How will you know if it’s better than now?</a:t>
            </a:r>
          </a:p>
        </p:txBody>
      </p:sp>
    </p:spTree>
    <p:extLst>
      <p:ext uri="{BB962C8B-B14F-4D97-AF65-F5344CB8AC3E}">
        <p14:creationId xmlns:p14="http://schemas.microsoft.com/office/powerpoint/2010/main" val="1776720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3C1F-F73A-8049-C44C-0E912EC40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“No one reads our papers”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106EB-85EA-8596-FD04-4B28E0917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51" y="1381049"/>
            <a:ext cx="8229600" cy="4525963"/>
          </a:xfrm>
        </p:spPr>
        <p:txBody>
          <a:bodyPr/>
          <a:lstStyle/>
          <a:p>
            <a:r>
              <a:rPr lang="en-US" dirty="0"/>
              <a:t>There’s a good reason for that</a:t>
            </a:r>
          </a:p>
          <a:p>
            <a:pPr lvl="1"/>
            <a:r>
              <a:rPr lang="en-US" dirty="0"/>
              <a:t>Bandwidth</a:t>
            </a:r>
          </a:p>
          <a:p>
            <a:pPr lvl="1"/>
            <a:r>
              <a:rPr lang="en-US" dirty="0" err="1"/>
              <a:t>InfoLoad</a:t>
            </a:r>
            <a:endParaRPr lang="en-US" dirty="0"/>
          </a:p>
          <a:p>
            <a:pPr lvl="1"/>
            <a:r>
              <a:rPr lang="en-US" dirty="0"/>
              <a:t>Schedule</a:t>
            </a:r>
          </a:p>
          <a:p>
            <a:pPr lvl="1"/>
            <a:endParaRPr lang="en-US" dirty="0"/>
          </a:p>
        </p:txBody>
      </p:sp>
      <p:pic>
        <p:nvPicPr>
          <p:cNvPr id="1026" name="Picture 2" descr="American Flag in front of The Capitol National Symbols of the USA: Flag and The Capitol in Washington DC, Focus on the Flag, Photomontage. SEE MY OTHER PHOTOS &amp; VIDEOS from USA:  united states congress stock pictures, royalty-free photos &amp; images">
            <a:extLst>
              <a:ext uri="{FF2B5EF4-FFF2-40B4-BE49-F238E27FC236}">
                <a16:creationId xmlns:a16="http://schemas.microsoft.com/office/drawing/2014/main" id="{8FFCAB51-922E-4245-9BC3-1874EE41A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605" y="2069439"/>
            <a:ext cx="4407195" cy="30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lcome to washington d c hi-res stock photography and ...">
            <a:extLst>
              <a:ext uri="{FF2B5EF4-FFF2-40B4-BE49-F238E27FC236}">
                <a16:creationId xmlns:a16="http://schemas.microsoft.com/office/drawing/2014/main" id="{B41648EB-CCFD-AB52-537A-6382B021F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031"/>
            <a:ext cx="4279605" cy="314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808A81-7BC6-8E53-C6A6-2CD489C47C1D}"/>
              </a:ext>
            </a:extLst>
          </p:cNvPr>
          <p:cNvSpPr txBox="1"/>
          <p:nvPr/>
        </p:nvSpPr>
        <p:spPr>
          <a:xfrm>
            <a:off x="4485023" y="5785505"/>
            <a:ext cx="4416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”Where facts are negotiable”</a:t>
            </a:r>
          </a:p>
        </p:txBody>
      </p:sp>
    </p:spTree>
    <p:extLst>
      <p:ext uri="{BB962C8B-B14F-4D97-AF65-F5344CB8AC3E}">
        <p14:creationId xmlns:p14="http://schemas.microsoft.com/office/powerpoint/2010/main" val="2610251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14005-9A4C-820A-B102-F593E3A24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Lessons from OTA Alzheimer’s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5DFC1-A189-5589-B7AD-4F6506008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518" y="1312513"/>
            <a:ext cx="7644809" cy="182880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Appropriations</a:t>
            </a:r>
          </a:p>
          <a:p>
            <a:r>
              <a:rPr lang="en-US" sz="2400" dirty="0"/>
              <a:t>Medicare demonstration (Waxman-Hatch-Kennedy)</a:t>
            </a:r>
          </a:p>
          <a:p>
            <a:r>
              <a:rPr lang="en-US" sz="2400" dirty="0"/>
              <a:t>Services Research (Grassley-Metzenbaum-Snowe)</a:t>
            </a:r>
          </a:p>
          <a:p>
            <a:r>
              <a:rPr lang="en-US" sz="2400" dirty="0"/>
              <a:t>Nursing home alternatives (Robert Wood Johnson Foundation)</a:t>
            </a:r>
          </a:p>
        </p:txBody>
      </p:sp>
      <p:pic>
        <p:nvPicPr>
          <p:cNvPr id="2052" name="Picture 4" descr="Losing A Million Minds : Confronting the Tragedy of Alzheimer's Disease and  Other Dementias (Paperback) - Walmart.com">
            <a:extLst>
              <a:ext uri="{FF2B5EF4-FFF2-40B4-BE49-F238E27FC236}">
                <a16:creationId xmlns:a16="http://schemas.microsoft.com/office/drawing/2014/main" id="{AFDA4A9F-8141-2FC1-7D15-CD8E79C55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246" y="3163187"/>
            <a:ext cx="3514060" cy="351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othing lifts the spirit like laughter Shot of a young nurse chatting with a senior woman at home respite care stock pictures, royalty-free photos &amp; images">
            <a:extLst>
              <a:ext uri="{FF2B5EF4-FFF2-40B4-BE49-F238E27FC236}">
                <a16:creationId xmlns:a16="http://schemas.microsoft.com/office/drawing/2014/main" id="{5963C0B1-5C09-70D5-BC0F-1F3C3F9CC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22" y="3174412"/>
            <a:ext cx="3886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s it dementia, memory loss, or Alzheimer's? - Iona">
            <a:extLst>
              <a:ext uri="{FF2B5EF4-FFF2-40B4-BE49-F238E27FC236}">
                <a16:creationId xmlns:a16="http://schemas.microsoft.com/office/drawing/2014/main" id="{95B029EA-2C5F-1A16-3BCF-BA666AF71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8" y="4213447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59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FDCAA-A4C1-1265-C323-4471C8890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4566B-30A3-DF99-21ED-68AEBAD90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26" y="2163726"/>
            <a:ext cx="6337005" cy="4525963"/>
          </a:xfrm>
        </p:spPr>
        <p:txBody>
          <a:bodyPr/>
          <a:lstStyle/>
          <a:p>
            <a:r>
              <a:rPr lang="en-US" sz="2400" dirty="0">
                <a:effectLst/>
                <a:latin typeface="Times"/>
              </a:rPr>
              <a:t>“Medicare should reimburse routine care</a:t>
            </a:r>
            <a:r>
              <a:rPr lang="en-US" sz="2400" dirty="0">
                <a:latin typeface="Times"/>
              </a:rPr>
              <a:t> </a:t>
            </a:r>
            <a:r>
              <a:rPr lang="en-US" sz="2400" dirty="0">
                <a:effectLst/>
                <a:latin typeface="Times"/>
              </a:rPr>
              <a:t>for patients in clinical trials in the same way it reimburses routine</a:t>
            </a:r>
            <a:r>
              <a:rPr lang="en-US" sz="2400" dirty="0">
                <a:latin typeface="Times"/>
              </a:rPr>
              <a:t> </a:t>
            </a:r>
            <a:r>
              <a:rPr lang="en-US" sz="2400" dirty="0">
                <a:effectLst/>
                <a:latin typeface="Times"/>
              </a:rPr>
              <a:t>care for patients not in clinical trials.”</a:t>
            </a:r>
          </a:p>
          <a:p>
            <a:r>
              <a:rPr lang="en-US" sz="2400" dirty="0">
                <a:latin typeface="Times"/>
              </a:rPr>
              <a:t>Create registry of clinical trials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  <a:effectLst/>
              <a:latin typeface="Times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effectLst/>
                <a:latin typeface="Times"/>
              </a:rPr>
              <a:t>Clinton Executive Order 7 June 2000</a:t>
            </a:r>
          </a:p>
          <a:p>
            <a:endParaRPr lang="en-US" i="1" dirty="0">
              <a:solidFill>
                <a:srgbClr val="FF0000"/>
              </a:solidFill>
              <a:latin typeface="Times"/>
            </a:endParaRPr>
          </a:p>
          <a:p>
            <a:pPr marL="0" indent="0">
              <a:buNone/>
            </a:pPr>
            <a:endParaRPr lang="en-US" dirty="0">
              <a:effectLst/>
              <a:latin typeface="Times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Extending Medicare Reimbursement in Clinical Trials">
            <a:extLst>
              <a:ext uri="{FF2B5EF4-FFF2-40B4-BE49-F238E27FC236}">
                <a16:creationId xmlns:a16="http://schemas.microsoft.com/office/drawing/2014/main" id="{AD3293D9-0F7C-63F7-E06D-EEFFCF67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031" y="1786269"/>
            <a:ext cx="3096969" cy="472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809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240FA-9FE5-29D7-528A-EC4A55B4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our plate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A47C5-CB5E-67C4-1B14-50530A670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Genetic testing for inherited risk of cancer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32C9ED7-1A07-832F-8191-D072BA6BD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468" y="2329121"/>
            <a:ext cx="4676332" cy="4156740"/>
          </a:xfrm>
          <a:prstGeom prst="rect">
            <a:avLst/>
          </a:prstGeom>
        </p:spPr>
      </p:pic>
      <p:pic>
        <p:nvPicPr>
          <p:cNvPr id="4098" name="Picture 2" descr="The Media and Angelina Jolie – @Cinefille">
            <a:extLst>
              <a:ext uri="{FF2B5EF4-FFF2-40B4-BE49-F238E27FC236}">
                <a16:creationId xmlns:a16="http://schemas.microsoft.com/office/drawing/2014/main" id="{8BB0AFEE-A9D9-B585-652B-D0F254DAF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90" y="2617420"/>
            <a:ext cx="3508743" cy="350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118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40EBE4-FE7C-7345-8E7A-A61E5D900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118910-A62D-D04D-B700-ABB912D327BF}"/>
              </a:ext>
            </a:extLst>
          </p:cNvPr>
          <p:cNvSpPr txBox="1"/>
          <p:nvPr/>
        </p:nvSpPr>
        <p:spPr>
          <a:xfrm>
            <a:off x="431800" y="6172200"/>
            <a:ext cx="8568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National Human Genome Research Institute, Dec 2020</a:t>
            </a:r>
          </a:p>
          <a:p>
            <a:r>
              <a:rPr lang="en-US" dirty="0"/>
              <a:t>https://</a:t>
            </a:r>
            <a:r>
              <a:rPr lang="en-US" dirty="0" err="1"/>
              <a:t>www.genome.gov</a:t>
            </a:r>
            <a:r>
              <a:rPr lang="en-US" dirty="0"/>
              <a:t>/about-genomics/fact-sheets/Sequencing-Human-Genome-cost</a:t>
            </a:r>
          </a:p>
        </p:txBody>
      </p:sp>
    </p:spTree>
    <p:extLst>
      <p:ext uri="{BB962C8B-B14F-4D97-AF65-F5344CB8AC3E}">
        <p14:creationId xmlns:p14="http://schemas.microsoft.com/office/powerpoint/2010/main" val="3728368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ld map live traced Royalty Free Vector Image">
            <a:extLst>
              <a:ext uri="{FF2B5EF4-FFF2-40B4-BE49-F238E27FC236}">
                <a16:creationId xmlns:a16="http://schemas.microsoft.com/office/drawing/2014/main" id="{24EA7D46-63C9-44FF-9296-BFA76EB11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2"/>
          <a:stretch/>
        </p:blipFill>
        <p:spPr bwMode="auto">
          <a:xfrm>
            <a:off x="1292058" y="1244063"/>
            <a:ext cx="6235181" cy="432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22E7980-9AC2-4D67-9DDB-890A49F2F2C0}"/>
              </a:ext>
            </a:extLst>
          </p:cNvPr>
          <p:cNvGraphicFramePr>
            <a:graphicFrameLocks noGrp="1"/>
          </p:cNvGraphicFramePr>
          <p:nvPr/>
        </p:nvGraphicFramePr>
        <p:xfrm>
          <a:off x="684559" y="1355012"/>
          <a:ext cx="185444" cy="1973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44">
                  <a:extLst>
                    <a:ext uri="{9D8B030D-6E8A-4147-A177-3AD203B41FA5}">
                      <a16:colId xmlns:a16="http://schemas.microsoft.com/office/drawing/2014/main" val="244752693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CA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36697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CA" sz="1400" dirty="0"/>
                    </a:p>
                  </a:txBody>
                  <a:tcPr marL="68580" marR="68580" marT="34290" marB="3429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07935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CA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4900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CA" sz="1400" dirty="0"/>
                    </a:p>
                  </a:txBody>
                  <a:tcPr marL="68580" marR="68580" marT="34290" marB="34290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03609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CA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65569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CA" sz="1400" dirty="0"/>
                    </a:p>
                  </a:txBody>
                  <a:tcPr marL="68580" marR="68580" marT="34290" marB="3429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2695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CA" sz="1400" dirty="0"/>
                    </a:p>
                  </a:txBody>
                  <a:tcPr marL="68580" marR="68580" marT="34290" marB="34290">
                    <a:solidFill>
                      <a:schemeClr val="bg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53925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F84736B-0BB3-4690-90A0-28B806CC3C55}"/>
              </a:ext>
            </a:extLst>
          </p:cNvPr>
          <p:cNvGraphicFramePr>
            <a:graphicFrameLocks noGrp="1"/>
          </p:cNvGraphicFramePr>
          <p:nvPr/>
        </p:nvGraphicFramePr>
        <p:xfrm>
          <a:off x="4212775" y="1417319"/>
          <a:ext cx="171689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89">
                  <a:extLst>
                    <a:ext uri="{9D8B030D-6E8A-4147-A177-3AD203B41FA5}">
                      <a16:colId xmlns:a16="http://schemas.microsoft.com/office/drawing/2014/main" val="2447526934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36697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079358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49001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50481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03609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65569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2695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bg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539251"/>
                  </a:ext>
                </a:extLst>
              </a:tr>
            </a:tbl>
          </a:graphicData>
        </a:graphic>
      </p:graphicFrame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3DEF7C26-14E0-44FE-94B0-918BDBA6BE33}"/>
              </a:ext>
            </a:extLst>
          </p:cNvPr>
          <p:cNvGraphicFramePr>
            <a:graphicFrameLocks noGrp="1"/>
          </p:cNvGraphicFramePr>
          <p:nvPr/>
        </p:nvGraphicFramePr>
        <p:xfrm>
          <a:off x="5085932" y="3699173"/>
          <a:ext cx="185444" cy="1912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44">
                  <a:extLst>
                    <a:ext uri="{9D8B030D-6E8A-4147-A177-3AD203B41FA5}">
                      <a16:colId xmlns:a16="http://schemas.microsoft.com/office/drawing/2014/main" val="2447526934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36697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CA" sz="1400" dirty="0"/>
                    </a:p>
                  </a:txBody>
                  <a:tcPr marL="68580" marR="68580" marT="34290" marB="3429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07935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CA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49001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03609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CA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65569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CA" sz="1400" dirty="0"/>
                    </a:p>
                  </a:txBody>
                  <a:tcPr marL="68580" marR="68580" marT="34290" marB="3429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2695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CA" sz="1400" dirty="0"/>
                    </a:p>
                  </a:txBody>
                  <a:tcPr marL="68580" marR="68580" marT="34290" marB="34290">
                    <a:solidFill>
                      <a:schemeClr val="bg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539251"/>
                  </a:ext>
                </a:extLst>
              </a:tr>
            </a:tbl>
          </a:graphicData>
        </a:graphic>
      </p:graphicFrame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1E04E342-AD16-447F-98D5-F6A081700345}"/>
              </a:ext>
            </a:extLst>
          </p:cNvPr>
          <p:cNvGraphicFramePr>
            <a:graphicFrameLocks noGrp="1"/>
          </p:cNvGraphicFramePr>
          <p:nvPr/>
        </p:nvGraphicFramePr>
        <p:xfrm>
          <a:off x="1288898" y="3248200"/>
          <a:ext cx="185444" cy="1760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44">
                  <a:extLst>
                    <a:ext uri="{9D8B030D-6E8A-4147-A177-3AD203B41FA5}">
                      <a16:colId xmlns:a16="http://schemas.microsoft.com/office/drawing/2014/main" val="2447526934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36697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079358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49001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03609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65569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2695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bg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539251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53E24C37-F728-4890-BAE0-57890908DE78}"/>
              </a:ext>
            </a:extLst>
          </p:cNvPr>
          <p:cNvGraphicFramePr>
            <a:graphicFrameLocks noGrp="1"/>
          </p:cNvGraphicFramePr>
          <p:nvPr/>
        </p:nvGraphicFramePr>
        <p:xfrm>
          <a:off x="7201920" y="2192035"/>
          <a:ext cx="162560" cy="1760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>
                  <a:extLst>
                    <a:ext uri="{9D8B030D-6E8A-4147-A177-3AD203B41FA5}">
                      <a16:colId xmlns:a16="http://schemas.microsoft.com/office/drawing/2014/main" val="2447526934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36697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079358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49001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03609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65569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2695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CA" sz="1200" dirty="0"/>
                    </a:p>
                  </a:txBody>
                  <a:tcPr marL="68580" marR="68580" marT="34290" marB="34290">
                    <a:solidFill>
                      <a:schemeClr val="bg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53925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C0A387A-5E38-4DB4-8BB4-BB27EBD5ED47}"/>
              </a:ext>
            </a:extLst>
          </p:cNvPr>
          <p:cNvSpPr txBox="1"/>
          <p:nvPr/>
        </p:nvSpPr>
        <p:spPr>
          <a:xfrm>
            <a:off x="47403" y="1035435"/>
            <a:ext cx="17831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/>
              <a:t>Reference BRCA1 gene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2178B8-7430-47AB-9D12-26F1060AA147}"/>
              </a:ext>
            </a:extLst>
          </p:cNvPr>
          <p:cNvSpPr txBox="1"/>
          <p:nvPr/>
        </p:nvSpPr>
        <p:spPr>
          <a:xfrm>
            <a:off x="2103416" y="871825"/>
            <a:ext cx="21274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700" i="1" dirty="0">
                <a:solidFill>
                  <a:schemeClr val="accent1"/>
                </a:solidFill>
              </a:rPr>
              <a:t>BRCA</a:t>
            </a:r>
            <a:r>
              <a:rPr lang="en-CA" sz="2700" dirty="0">
                <a:solidFill>
                  <a:schemeClr val="accent1"/>
                </a:solidFill>
              </a:rPr>
              <a:t> variants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335FB0-6699-574A-A551-CEE33507909B}"/>
              </a:ext>
            </a:extLst>
          </p:cNvPr>
          <p:cNvSpPr txBox="1"/>
          <p:nvPr/>
        </p:nvSpPr>
        <p:spPr>
          <a:xfrm>
            <a:off x="47403" y="3699174"/>
            <a:ext cx="12935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1994 </a:t>
            </a:r>
            <a:r>
              <a:rPr lang="en-US" sz="1350" i="1" dirty="0">
                <a:solidFill>
                  <a:srgbClr val="FF0000"/>
                </a:solidFill>
              </a:rPr>
              <a:t>BRCA1</a:t>
            </a:r>
            <a:r>
              <a:rPr lang="en-US" sz="1350" dirty="0">
                <a:solidFill>
                  <a:srgbClr val="FF0000"/>
                </a:solidFill>
              </a:rPr>
              <a:t> at Utah/Myriad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1FC961-FB20-B14E-975F-846262860B82}"/>
              </a:ext>
            </a:extLst>
          </p:cNvPr>
          <p:cNvSpPr txBox="1"/>
          <p:nvPr/>
        </p:nvSpPr>
        <p:spPr>
          <a:xfrm>
            <a:off x="4398219" y="1361038"/>
            <a:ext cx="9525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“Icelandic”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AB2216-31E4-C541-AB48-A34498E75694}"/>
              </a:ext>
            </a:extLst>
          </p:cNvPr>
          <p:cNvSpPr txBox="1"/>
          <p:nvPr/>
        </p:nvSpPr>
        <p:spPr>
          <a:xfrm>
            <a:off x="6722121" y="1499538"/>
            <a:ext cx="251402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40% of  rare variants “new” </a:t>
            </a:r>
          </a:p>
          <a:p>
            <a:r>
              <a:rPr lang="en-US" sz="1350" dirty="0">
                <a:solidFill>
                  <a:srgbClr val="FF0000"/>
                </a:solidFill>
              </a:rPr>
              <a:t>among breast and ovarian </a:t>
            </a:r>
          </a:p>
          <a:p>
            <a:r>
              <a:rPr lang="en-US" sz="1350" dirty="0">
                <a:solidFill>
                  <a:srgbClr val="FF0000"/>
                </a:solidFill>
              </a:rPr>
              <a:t>cancer sequences in China, 2016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F303CA-E6B2-2948-8EC9-AF98D021B339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3874770" y="2423159"/>
            <a:ext cx="338005" cy="357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81A50F-ACB0-7C4C-853B-0528919D2299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1474342" y="3530111"/>
            <a:ext cx="842315" cy="59819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27B0AD-6A2D-2B46-A084-8AFD43F8734B}"/>
              </a:ext>
            </a:extLst>
          </p:cNvPr>
          <p:cNvCxnSpPr/>
          <p:nvPr/>
        </p:nvCxnSpPr>
        <p:spPr>
          <a:xfrm flipH="1">
            <a:off x="6181205" y="3002754"/>
            <a:ext cx="963717" cy="406124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A882770-F3A2-3848-9323-DBF580F60619}"/>
              </a:ext>
            </a:extLst>
          </p:cNvPr>
          <p:cNvSpPr txBox="1"/>
          <p:nvPr/>
        </p:nvSpPr>
        <p:spPr>
          <a:xfrm>
            <a:off x="3564571" y="4936269"/>
            <a:ext cx="1706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Africa has immense</a:t>
            </a:r>
            <a:br>
              <a:rPr lang="en-US" sz="1350" dirty="0">
                <a:solidFill>
                  <a:srgbClr val="FF0000"/>
                </a:solidFill>
              </a:rPr>
            </a:br>
            <a:r>
              <a:rPr lang="en-US" sz="1350" dirty="0">
                <a:solidFill>
                  <a:srgbClr val="FF0000"/>
                </a:solidFill>
              </a:rPr>
              <a:t>genomic diversity, variants yet to be found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A73528C-2AE2-DD45-9B64-4C2F652A69DF}"/>
              </a:ext>
            </a:extLst>
          </p:cNvPr>
          <p:cNvCxnSpPr/>
          <p:nvPr/>
        </p:nvCxnSpPr>
        <p:spPr>
          <a:xfrm>
            <a:off x="4594860" y="4128310"/>
            <a:ext cx="583794" cy="38654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EA49A0E-EB94-414F-952C-6AE7C505C10A}"/>
              </a:ext>
            </a:extLst>
          </p:cNvPr>
          <p:cNvSpPr txBox="1"/>
          <p:nvPr/>
        </p:nvSpPr>
        <p:spPr>
          <a:xfrm>
            <a:off x="7201920" y="4321580"/>
            <a:ext cx="202190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Aboriginal and Indigenous</a:t>
            </a:r>
            <a:br>
              <a:rPr lang="en-US" sz="1350" dirty="0">
                <a:solidFill>
                  <a:srgbClr val="FF0000"/>
                </a:solidFill>
              </a:rPr>
            </a:br>
            <a:r>
              <a:rPr lang="en-US" sz="1350" dirty="0">
                <a:solidFill>
                  <a:srgbClr val="FF0000"/>
                </a:solidFill>
              </a:rPr>
              <a:t>communities </a:t>
            </a:r>
            <a:br>
              <a:rPr lang="en-US" sz="1350" dirty="0">
                <a:solidFill>
                  <a:srgbClr val="FF0000"/>
                </a:solidFill>
              </a:rPr>
            </a:br>
            <a:r>
              <a:rPr lang="en-US" sz="1350" dirty="0">
                <a:solidFill>
                  <a:srgbClr val="FF0000"/>
                </a:solidFill>
              </a:rPr>
              <a:t>under-represented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D34066-6333-D149-A883-85ABE8FB2518}"/>
              </a:ext>
            </a:extLst>
          </p:cNvPr>
          <p:cNvCxnSpPr>
            <a:stCxn id="26" idx="1"/>
          </p:cNvCxnSpPr>
          <p:nvPr/>
        </p:nvCxnSpPr>
        <p:spPr>
          <a:xfrm flipH="1" flipV="1">
            <a:off x="5669728" y="3205817"/>
            <a:ext cx="1532192" cy="147355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040F91-9ACC-E940-96C7-426B4E29253D}"/>
              </a:ext>
            </a:extLst>
          </p:cNvPr>
          <p:cNvCxnSpPr>
            <a:stCxn id="26" idx="1"/>
          </p:cNvCxnSpPr>
          <p:nvPr/>
        </p:nvCxnSpPr>
        <p:spPr>
          <a:xfrm flipH="1">
            <a:off x="6516032" y="4679371"/>
            <a:ext cx="685888" cy="8360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5F147B7-3C43-8944-A44E-52437B8502B1}"/>
              </a:ext>
            </a:extLst>
          </p:cNvPr>
          <p:cNvCxnSpPr>
            <a:stCxn id="26" idx="1"/>
          </p:cNvCxnSpPr>
          <p:nvPr/>
        </p:nvCxnSpPr>
        <p:spPr>
          <a:xfrm>
            <a:off x="7201920" y="4679371"/>
            <a:ext cx="0" cy="41113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C2049A-FE85-7C42-BB8B-9A539C663B28}"/>
              </a:ext>
            </a:extLst>
          </p:cNvPr>
          <p:cNvCxnSpPr>
            <a:stCxn id="26" idx="1"/>
          </p:cNvCxnSpPr>
          <p:nvPr/>
        </p:nvCxnSpPr>
        <p:spPr>
          <a:xfrm flipH="1" flipV="1">
            <a:off x="3291840" y="4514851"/>
            <a:ext cx="3910080" cy="16452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6F8E3F-3A5D-6E45-8F3E-995ACD03C3BC}"/>
              </a:ext>
            </a:extLst>
          </p:cNvPr>
          <p:cNvCxnSpPr>
            <a:endCxn id="26" idx="1"/>
          </p:cNvCxnSpPr>
          <p:nvPr/>
        </p:nvCxnSpPr>
        <p:spPr>
          <a:xfrm>
            <a:off x="2316657" y="3076950"/>
            <a:ext cx="4885263" cy="1602421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4D5C57-1461-7D42-9200-9E53FC6B6ED9}"/>
              </a:ext>
            </a:extLst>
          </p:cNvPr>
          <p:cNvSpPr txBox="1"/>
          <p:nvPr/>
        </p:nvSpPr>
        <p:spPr>
          <a:xfrm>
            <a:off x="1804046" y="4106743"/>
            <a:ext cx="11269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CC66"/>
                </a:solidFill>
              </a:rPr>
              <a:t>1995 </a:t>
            </a:r>
            <a:r>
              <a:rPr lang="en-US" sz="1350" i="1" dirty="0">
                <a:solidFill>
                  <a:srgbClr val="00CC66"/>
                </a:solidFill>
              </a:rPr>
              <a:t>BRCA2 </a:t>
            </a:r>
            <a:r>
              <a:rPr lang="en-US" sz="1350" dirty="0">
                <a:solidFill>
                  <a:srgbClr val="00CC66"/>
                </a:solidFill>
              </a:rPr>
              <a:t>UK &amp; Utah/Myriad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BCF14B-8690-4742-96DD-6E491AA6B7F0}"/>
              </a:ext>
            </a:extLst>
          </p:cNvPr>
          <p:cNvCxnSpPr>
            <a:cxnSpLocks/>
          </p:cNvCxnSpPr>
          <p:nvPr/>
        </p:nvCxnSpPr>
        <p:spPr>
          <a:xfrm>
            <a:off x="2257374" y="3500443"/>
            <a:ext cx="192652" cy="6062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F47D303-9880-2743-9140-13721B81230E}"/>
              </a:ext>
            </a:extLst>
          </p:cNvPr>
          <p:cNvCxnSpPr>
            <a:cxnSpLocks/>
          </p:cNvCxnSpPr>
          <p:nvPr/>
        </p:nvCxnSpPr>
        <p:spPr>
          <a:xfrm flipH="1">
            <a:off x="2516359" y="3274051"/>
            <a:ext cx="1649006" cy="90055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3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D:\ajeet\gg\GG18-onlinefigure\18\Cook-DeeganFig0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36" y="1148315"/>
            <a:ext cx="4903185" cy="574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427" y="79957"/>
            <a:ext cx="5837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BRCA1/2</a:t>
            </a:r>
            <a:r>
              <a:rPr lang="en-US" sz="2400" dirty="0"/>
              <a:t> variants: Where to find them (2015)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48716" y="541622"/>
            <a:ext cx="47952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BRCA Exchange reports </a:t>
            </a:r>
            <a:r>
              <a:rPr lang="en-US" dirty="0">
                <a:solidFill>
                  <a:srgbClr val="FF0000"/>
                </a:solidFill>
              </a:rPr>
              <a:t>68,962 variants!</a:t>
            </a:r>
          </a:p>
          <a:p>
            <a:r>
              <a:rPr lang="en-US" dirty="0">
                <a:solidFill>
                  <a:srgbClr val="FF0000"/>
                </a:solidFill>
              </a:rPr>
              <a:t>	~12,000 “benign” or likely so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~12,000 high risk or likely so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~18,000 “unknown significance”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~25,000 “not reviewed”</a:t>
            </a:r>
          </a:p>
          <a:p>
            <a:r>
              <a:rPr lang="en-US" dirty="0">
                <a:solidFill>
                  <a:schemeClr val="tx2"/>
                </a:solidFill>
              </a:rPr>
              <a:t>Roughly as many </a:t>
            </a:r>
            <a:r>
              <a:rPr lang="en-US" dirty="0">
                <a:solidFill>
                  <a:srgbClr val="FF0000"/>
                </a:solidFill>
              </a:rPr>
              <a:t>still to be found</a:t>
            </a:r>
          </a:p>
          <a:p>
            <a:r>
              <a:rPr lang="en-US" dirty="0">
                <a:solidFill>
                  <a:schemeClr val="tx2"/>
                </a:solidFill>
              </a:rPr>
              <a:t>2016 report from China: </a:t>
            </a:r>
            <a:r>
              <a:rPr lang="en-US" dirty="0">
                <a:solidFill>
                  <a:srgbClr val="FF0000"/>
                </a:solidFill>
              </a:rPr>
              <a:t>41% new </a:t>
            </a:r>
            <a:r>
              <a:rPr lang="en-US" dirty="0">
                <a:solidFill>
                  <a:schemeClr val="tx2"/>
                </a:solidFill>
              </a:rPr>
              <a:t>mutations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(not in public database) </a:t>
            </a:r>
          </a:p>
          <a:p>
            <a:r>
              <a:rPr lang="en-US" dirty="0">
                <a:solidFill>
                  <a:schemeClr val="tx2"/>
                </a:solidFill>
              </a:rPr>
              <a:t>Data mainly from </a:t>
            </a:r>
            <a:r>
              <a:rPr lang="en-US" dirty="0">
                <a:solidFill>
                  <a:srgbClr val="FF0000"/>
                </a:solidFill>
              </a:rPr>
              <a:t>commercial labs, not research</a:t>
            </a:r>
            <a:r>
              <a:rPr lang="en-US" dirty="0">
                <a:solidFill>
                  <a:schemeClr val="tx2"/>
                </a:solidFill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654353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5D738-2702-37C4-8C18-CFB7CABA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domains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6AF7B-9EF5-DCC7-1F8E-950E9BD60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sharing data condition of payment</a:t>
            </a:r>
          </a:p>
          <a:p>
            <a:r>
              <a:rPr lang="en-US" dirty="0"/>
              <a:t>Patents</a:t>
            </a:r>
          </a:p>
          <a:p>
            <a:r>
              <a:rPr lang="en-US" dirty="0"/>
              <a:t>Inclusion &amp; equity</a:t>
            </a:r>
          </a:p>
        </p:txBody>
      </p:sp>
    </p:spTree>
    <p:extLst>
      <p:ext uri="{BB962C8B-B14F-4D97-AF65-F5344CB8AC3E}">
        <p14:creationId xmlns:p14="http://schemas.microsoft.com/office/powerpoint/2010/main" val="2945479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3164</TotalTime>
  <Words>497</Words>
  <Application>Microsoft Macintosh PowerPoint</Application>
  <PresentationFormat>On-screen Show (4:3)</PresentationFormat>
  <Paragraphs>81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</vt:lpstr>
      <vt:lpstr>Office Theme</vt:lpstr>
      <vt:lpstr>Research for Policy ”Rightful Place of Science” 2 February 2023 ASU’s Barrett &amp; O’Connor Center Washington, DC</vt:lpstr>
      <vt:lpstr>“No one reads our papers”</vt:lpstr>
      <vt:lpstr>Lessons from OTA Alzheimer’s Study</vt:lpstr>
      <vt:lpstr>Executive Order</vt:lpstr>
      <vt:lpstr>On our plate now</vt:lpstr>
      <vt:lpstr>PowerPoint Presentation</vt:lpstr>
      <vt:lpstr>PowerPoint Presentation</vt:lpstr>
      <vt:lpstr>PowerPoint Presentation</vt:lpstr>
      <vt:lpstr>Policy domains</vt:lpstr>
      <vt:lpstr>Payer incentives</vt:lpstr>
      <vt:lpstr>Can genes be patented?</vt:lpstr>
      <vt:lpstr>Inclusion of under-represented groups</vt:lpstr>
      <vt:lpstr>Work with experts</vt:lpstr>
      <vt:lpstr>Modified Heilmeier’s Catechism</vt:lpstr>
    </vt:vector>
  </TitlesOfParts>
  <Company>Duke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Biomedical Research Ecosystem</dc:title>
  <dc:creator>Robert Cook-Deegan</dc:creator>
  <cp:lastModifiedBy>Robert Cook-Deegan</cp:lastModifiedBy>
  <cp:revision>131</cp:revision>
  <cp:lastPrinted>2020-04-06T16:03:21Z</cp:lastPrinted>
  <dcterms:created xsi:type="dcterms:W3CDTF">2014-10-23T02:00:52Z</dcterms:created>
  <dcterms:modified xsi:type="dcterms:W3CDTF">2023-02-02T02:11:42Z</dcterms:modified>
</cp:coreProperties>
</file>